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4"/>
  </p:sldMasterIdLst>
  <p:notesMasterIdLst>
    <p:notesMasterId r:id="rId18"/>
  </p:notesMasterIdLst>
  <p:sldIdLst>
    <p:sldId id="256" r:id="rId5"/>
    <p:sldId id="257" r:id="rId6"/>
    <p:sldId id="281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91" r:id="rId15"/>
    <p:sldId id="280" r:id="rId16"/>
    <p:sldId id="290" r:id="rId17"/>
  </p:sldIdLst>
  <p:sldSz cx="9144000" cy="5143500" type="screen16x9"/>
  <p:notesSz cx="6858000" cy="9144000"/>
  <p:embeddedFontLst>
    <p:embeddedFont>
      <p:font typeface="Bodoni MT" panose="02070603080606020203" pitchFamily="18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hông có Kiểu, Không có Lướ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8" autoAdjust="0"/>
  </p:normalViewPr>
  <p:slideViewPr>
    <p:cSldViewPr snapToGrid="0">
      <p:cViewPr varScale="1">
        <p:scale>
          <a:sx n="79" d="100"/>
          <a:sy n="79" d="100"/>
        </p:scale>
        <p:origin x="872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915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99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20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60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66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94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42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392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647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2909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f87997393_0_1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f87997393_0_1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33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●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Char char="○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Open Sans"/>
              <a:buChar char="■"/>
              <a:def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7" r:id="rId6"/>
    <p:sldLayoutId id="2147483659" r:id="rId7"/>
    <p:sldLayoutId id="2147483660" r:id="rId8"/>
    <p:sldLayoutId id="2147483661" r:id="rId9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572910" y="936232"/>
            <a:ext cx="6065520" cy="844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Các hệ cơ sở tri thức</a:t>
            </a:r>
            <a:endParaRPr sz="36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8112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Giảng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Nguyễn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Đình</a:t>
            </a:r>
            <a:r>
              <a:rPr lang="en-US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latin typeface="Open Sans"/>
                <a:ea typeface="Open Sans"/>
                <a:cs typeface="Open Sans"/>
                <a:sym typeface="Open Sans"/>
              </a:rPr>
              <a:t>Hiển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35;p18">
            <a:extLst>
              <a:ext uri="{FF2B5EF4-FFF2-40B4-BE49-F238E27FC236}">
                <a16:creationId xmlns:a16="http://schemas.microsoft.com/office/drawing/2014/main" id="{F38DD4B0-B4C1-4D02-9C3F-E28255FB2C49}"/>
              </a:ext>
            </a:extLst>
          </p:cNvPr>
          <p:cNvSpPr txBox="1"/>
          <p:nvPr/>
        </p:nvSpPr>
        <p:spPr>
          <a:xfrm>
            <a:off x="2841810" y="2209901"/>
            <a:ext cx="630219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Đề tài: </a:t>
            </a:r>
            <a:r>
              <a:rPr lang="vi-V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Xây dựng chương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trình tra cứu kiến thức môn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lập trình cơ bản</a:t>
            </a: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10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Hộp Văn bản 11">
            <a:extLst>
              <a:ext uri="{FF2B5EF4-FFF2-40B4-BE49-F238E27FC236}">
                <a16:creationId xmlns:a16="http://schemas.microsoft.com/office/drawing/2014/main" id="{474DD595-852E-44B6-B868-FAB4DEAB1689}"/>
              </a:ext>
            </a:extLst>
          </p:cNvPr>
          <p:cNvSpPr txBox="1"/>
          <p:nvPr/>
        </p:nvSpPr>
        <p:spPr>
          <a:xfrm>
            <a:off x="679837" y="1418501"/>
            <a:ext cx="3296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  <a:sym typeface="Montserrat"/>
              </a:rPr>
              <a:t>Xây dựng hệ cơ sở tri thức: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53E498-3B61-4C56-AC05-EED1BB204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90"/>
          <a:stretch/>
        </p:blipFill>
        <p:spPr>
          <a:xfrm>
            <a:off x="974037" y="1942040"/>
            <a:ext cx="7195925" cy="183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11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Truy vấn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Hộp Văn bản 11">
            <a:extLst>
              <a:ext uri="{FF2B5EF4-FFF2-40B4-BE49-F238E27FC236}">
                <a16:creationId xmlns:a16="http://schemas.microsoft.com/office/drawing/2014/main" id="{45F1E28A-60DE-4C79-963E-8887BB196D4A}"/>
              </a:ext>
            </a:extLst>
          </p:cNvPr>
          <p:cNvSpPr txBox="1"/>
          <p:nvPr/>
        </p:nvSpPr>
        <p:spPr>
          <a:xfrm>
            <a:off x="679837" y="1543377"/>
            <a:ext cx="45198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just">
              <a:buClr>
                <a:srgbClr val="FFFFFF"/>
              </a:buClr>
              <a:buSzPts val="1800"/>
            </a:pP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Từ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hỏi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của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người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dùng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,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xác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ý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và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ngữ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cảnh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sau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đó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trả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lời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được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truy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vấn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từ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mẫu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trả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lời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có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sẵn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.</a:t>
            </a:r>
          </a:p>
        </p:txBody>
      </p:sp>
      <p:sp>
        <p:nvSpPr>
          <p:cNvPr id="9" name="Hộp Văn bản 11">
            <a:extLst>
              <a:ext uri="{FF2B5EF4-FFF2-40B4-BE49-F238E27FC236}">
                <a16:creationId xmlns:a16="http://schemas.microsoft.com/office/drawing/2014/main" id="{99933005-27FB-4CF8-A2E1-C64F31FF6632}"/>
              </a:ext>
            </a:extLst>
          </p:cNvPr>
          <p:cNvSpPr txBox="1"/>
          <p:nvPr/>
        </p:nvSpPr>
        <p:spPr>
          <a:xfrm>
            <a:off x="679837" y="2571750"/>
            <a:ext cx="48936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i="1" u="sng" dirty="0" err="1">
                <a:solidFill>
                  <a:srgbClr val="FFFFFF"/>
                </a:solidFill>
                <a:latin typeface="Montserrat"/>
                <a:sym typeface="Montserrat"/>
              </a:rPr>
              <a:t>Ví</a:t>
            </a:r>
            <a:r>
              <a:rPr lang="en-US" i="1" u="sng" dirty="0">
                <a:solidFill>
                  <a:srgbClr val="FFFFFF"/>
                </a:solidFill>
                <a:latin typeface="Montserrat"/>
                <a:sym typeface="Montserrat"/>
              </a:rPr>
              <a:t> du:</a:t>
            </a:r>
          </a:p>
          <a:p>
            <a:pPr marL="114300" lvl="1">
              <a:buClr>
                <a:srgbClr val="FFFFFF"/>
              </a:buClr>
              <a:buSzPts val="1800"/>
            </a:pP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  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Người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dùng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: string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trong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c++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là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gì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?</a:t>
            </a:r>
          </a:p>
          <a:p>
            <a:pPr marL="114300" lvl="1">
              <a:buClr>
                <a:srgbClr val="FFFFFF"/>
              </a:buClr>
              <a:buSzPts val="1800"/>
            </a:pPr>
            <a:endParaRPr lang="en-US" i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14300" lvl="1">
              <a:buClr>
                <a:srgbClr val="FFFFFF"/>
              </a:buClr>
              <a:buSzPts val="1800"/>
            </a:pP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   Ý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: define</a:t>
            </a:r>
          </a:p>
          <a:p>
            <a:pPr marL="114300" lvl="1">
              <a:buClr>
                <a:srgbClr val="FFFFFF"/>
              </a:buClr>
              <a:buSzPts val="1800"/>
            </a:pP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  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Ngữ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cảnh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: C++</a:t>
            </a:r>
          </a:p>
          <a:p>
            <a:pPr marL="114300" lvl="1">
              <a:buClr>
                <a:srgbClr val="FFFFFF"/>
              </a:buClr>
              <a:buSzPts val="1800"/>
            </a:pPr>
            <a:endParaRPr lang="en-US" i="1" dirty="0">
              <a:solidFill>
                <a:srgbClr val="FFFFFF"/>
              </a:solidFill>
              <a:latin typeface="Montserrat"/>
              <a:sym typeface="Montserrat"/>
            </a:endParaRPr>
          </a:p>
          <a:p>
            <a:pPr marL="114300" lvl="1">
              <a:buClr>
                <a:srgbClr val="FFFFFF"/>
              </a:buClr>
              <a:buSzPts val="1800"/>
            </a:pP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  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trả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i="1" dirty="0" err="1">
                <a:solidFill>
                  <a:srgbClr val="FFFFFF"/>
                </a:solidFill>
                <a:latin typeface="Montserrat"/>
                <a:sym typeface="Montserrat"/>
              </a:rPr>
              <a:t>lời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: “</a:t>
            </a:r>
            <a:r>
              <a:rPr lang="vi-VN" i="1" dirty="0">
                <a:solidFill>
                  <a:srgbClr val="FFFFFF"/>
                </a:solidFill>
                <a:latin typeface="Montserrat"/>
                <a:sym typeface="Montserrat"/>
              </a:rPr>
              <a:t>Chuỗi là đối tượng đại diện cho 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                                      </a:t>
            </a:r>
            <a:r>
              <a:rPr lang="vi-VN" i="1" dirty="0">
                <a:solidFill>
                  <a:srgbClr val="FFFFFF"/>
                </a:solidFill>
                <a:latin typeface="Montserrat"/>
                <a:sym typeface="Montserrat"/>
              </a:rPr>
              <a:t>chuỗi các ký tự (mảng các ký tự).</a:t>
            </a:r>
            <a:r>
              <a:rPr lang="en-US" i="1" dirty="0">
                <a:solidFill>
                  <a:srgbClr val="FFFFFF"/>
                </a:solidFill>
                <a:latin typeface="Montserrat"/>
                <a:sym typeface="Montserrat"/>
              </a:rPr>
              <a:t>”</a:t>
            </a:r>
          </a:p>
          <a:p>
            <a:pPr marL="114300" algn="just">
              <a:buClr>
                <a:srgbClr val="FFFFFF"/>
              </a:buClr>
              <a:buSzPts val="1800"/>
            </a:pPr>
            <a:endParaRPr lang="en-US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1603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0FA2E8E-0FD1-4BA3-ABB2-3B840517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12</a:t>
            </a:fld>
            <a:endParaRPr lang="vi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B9F2E5-830F-40DC-9C33-CA66D393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760" y="2114700"/>
            <a:ext cx="7038900" cy="914100"/>
          </a:xfrm>
        </p:spPr>
        <p:txBody>
          <a:bodyPr/>
          <a:lstStyle/>
          <a:p>
            <a:r>
              <a:rPr lang="en-US" sz="4800" dirty="0">
                <a:latin typeface="Bodoni MT" panose="02070603080606020203" pitchFamily="18" charset="0"/>
                <a:cs typeface="Aldhabi" panose="020B0604020202020204" pitchFamily="2" charset="-78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23896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13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3452063" y="2048530"/>
            <a:ext cx="2919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6003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030200" y="1212655"/>
            <a:ext cx="35418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vi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Lâm Phát Tài</a:t>
            </a: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vi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Trần Gia Phát</a:t>
            </a: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vi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Lâm Hoàng Khánh</a:t>
            </a: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0FA2E8E-0FD1-4BA3-ABB2-3B840517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2</a:t>
            </a:fld>
            <a:endParaRPr lang="vi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F92B3E5-212C-41DE-860B-976727184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45" y="2360773"/>
            <a:ext cx="2118739" cy="636237"/>
          </a:xfrm>
        </p:spPr>
        <p:txBody>
          <a:bodyPr/>
          <a:lstStyle/>
          <a:p>
            <a:r>
              <a:rPr lang="en-US"/>
              <a:t>Nội dung:</a:t>
            </a:r>
            <a:endParaRPr lang="en-US" dirty="0"/>
          </a:p>
        </p:txBody>
      </p:sp>
      <p:sp>
        <p:nvSpPr>
          <p:cNvPr id="6" name="Google Shape;235;p18">
            <a:extLst>
              <a:ext uri="{FF2B5EF4-FFF2-40B4-BE49-F238E27FC236}">
                <a16:creationId xmlns:a16="http://schemas.microsoft.com/office/drawing/2014/main" id="{8842EC35-08CC-4311-920A-C6EB42C7FDB9}"/>
              </a:ext>
            </a:extLst>
          </p:cNvPr>
          <p:cNvSpPr txBox="1"/>
          <p:nvPr/>
        </p:nvSpPr>
        <p:spPr>
          <a:xfrm>
            <a:off x="1030200" y="2997010"/>
            <a:ext cx="3541800" cy="14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US" sz="1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đề</a:t>
            </a:r>
            <a:r>
              <a:rPr lang="en-US" sz="18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tài</a:t>
            </a: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Thu thập tri thức</a:t>
            </a: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Truy vấn tri thức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Xây dựng giao diện</a:t>
            </a: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sz="18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D39E64B-BD25-41CC-A044-907E9466E5B1}"/>
              </a:ext>
            </a:extLst>
          </p:cNvPr>
          <p:cNvSpPr txBox="1">
            <a:spLocks/>
          </p:cNvSpPr>
          <p:nvPr/>
        </p:nvSpPr>
        <p:spPr>
          <a:xfrm>
            <a:off x="529045" y="704090"/>
            <a:ext cx="3263727" cy="43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Thành viên nhóm: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0FA2E8E-0FD1-4BA3-ABB2-3B840517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3</a:t>
            </a:fld>
            <a:endParaRPr lang="vi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A893A7E-34E3-48DD-97CB-28B5F5CB2FC0}"/>
              </a:ext>
            </a:extLst>
          </p:cNvPr>
          <p:cNvSpPr txBox="1"/>
          <p:nvPr/>
        </p:nvSpPr>
        <p:spPr>
          <a:xfrm>
            <a:off x="552616" y="882316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đề tài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3181FFA-2FA3-4F1A-B971-AA776C57F45E}"/>
              </a:ext>
            </a:extLst>
          </p:cNvPr>
          <p:cNvSpPr txBox="1"/>
          <p:nvPr/>
        </p:nvSpPr>
        <p:spPr>
          <a:xfrm>
            <a:off x="854766" y="1570942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Xây dựng hệ thống hỗ trợ tra cứu kiến thức lập trình C++ cơ bản.</a:t>
            </a: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Đồ họa 12" descr="A robot with a raised arm">
            <a:extLst>
              <a:ext uri="{FF2B5EF4-FFF2-40B4-BE49-F238E27FC236}">
                <a16:creationId xmlns:a16="http://schemas.microsoft.com/office/drawing/2014/main" id="{68B8956E-34B1-4F0A-9708-B3F7F061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59795" y="-211704"/>
            <a:ext cx="2588150" cy="2588150"/>
          </a:xfrm>
          <a:prstGeom prst="rect">
            <a:avLst/>
          </a:prstGeom>
        </p:spPr>
      </p:pic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200BECCE-FB2B-48EB-9818-71094789F02E}"/>
              </a:ext>
            </a:extLst>
          </p:cNvPr>
          <p:cNvSpPr txBox="1"/>
          <p:nvPr/>
        </p:nvSpPr>
        <p:spPr>
          <a:xfrm>
            <a:off x="854766" y="2587720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just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G</a:t>
            </a:r>
            <a:r>
              <a:rPr lang="vi-VN" sz="1600">
                <a:solidFill>
                  <a:srgbClr val="FFFFFF"/>
                </a:solidFill>
                <a:latin typeface="Montserrat"/>
              </a:rPr>
              <a:t>iải đáp thắc mắc về các kiến thức liên quan đến lập trình cơ bản, dựa trên ý định của người dùng và ngữ cảnh của đối thoại</a:t>
            </a:r>
            <a:r>
              <a:rPr lang="en-US" sz="1600">
                <a:solidFill>
                  <a:srgbClr val="FFFFFF"/>
                </a:solidFill>
                <a:latin typeface="Montserrat"/>
              </a:rPr>
              <a:t>.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8243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70FA2E8E-0FD1-4BA3-ABB2-3B840517FD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4</a:t>
            </a:fld>
            <a:endParaRPr lang="vi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A893A7E-34E3-48DD-97CB-28B5F5CB2FC0}"/>
              </a:ext>
            </a:extLst>
          </p:cNvPr>
          <p:cNvSpPr txBox="1"/>
          <p:nvPr/>
        </p:nvSpPr>
        <p:spPr>
          <a:xfrm>
            <a:off x="447661" y="48072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Thu thập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0AA04096-46F5-4310-BC66-2379D19129BF}"/>
              </a:ext>
            </a:extLst>
          </p:cNvPr>
          <p:cNvSpPr txBox="1"/>
          <p:nvPr/>
        </p:nvSpPr>
        <p:spPr>
          <a:xfrm>
            <a:off x="447661" y="1610192"/>
            <a:ext cx="8623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Giáo trình Bài giảng C++ </a:t>
            </a:r>
            <a:b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(Phạm Hồng Thái - </a:t>
            </a:r>
            <a:r>
              <a:rPr lang="vi-VN" sz="14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TRƯỜNG ĐẠI HỌC CÔNG NGHỆ</a:t>
            </a:r>
            <a:r>
              <a:rPr lang="en-US" sz="14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ĐẠI HỌC QUỐC GIA HÀ NỘI</a:t>
            </a:r>
            <a:r>
              <a:rPr lang="en-US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AD175BA-E92B-4EB7-BE6C-7AFCCFA61C60}"/>
              </a:ext>
            </a:extLst>
          </p:cNvPr>
          <p:cNvSpPr txBox="1"/>
          <p:nvPr/>
        </p:nvSpPr>
        <p:spPr>
          <a:xfrm>
            <a:off x="447663" y="2181778"/>
            <a:ext cx="8623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Giáo trình Lập trình C++ </a:t>
            </a:r>
            <a:b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(Trần Hữu Quốc Thư- </a:t>
            </a:r>
            <a:r>
              <a:rPr lang="vi-VN" sz="14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TRƯỜNG ĐẠI HỌC </a:t>
            </a:r>
            <a:r>
              <a:rPr lang="en-US" sz="14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SƯ PHẠM TP.HCM</a:t>
            </a: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lang="en-US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1E04A1C-E0CE-46B7-BEB9-1BA6C3274D67}"/>
              </a:ext>
            </a:extLst>
          </p:cNvPr>
          <p:cNvSpPr txBox="1"/>
          <p:nvPr/>
        </p:nvSpPr>
        <p:spPr>
          <a:xfrm>
            <a:off x="447661" y="2789738"/>
            <a:ext cx="32679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https://www.cplusplus.com</a:t>
            </a:r>
            <a:endParaRPr lang="en-US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B628BEE-F66E-48BB-A917-B0D368053383}"/>
              </a:ext>
            </a:extLst>
          </p:cNvPr>
          <p:cNvSpPr txBox="1"/>
          <p:nvPr/>
        </p:nvSpPr>
        <p:spPr>
          <a:xfrm>
            <a:off x="447661" y="3344987"/>
            <a:ext cx="3633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https://viettuts.vn/lap-trinh-cpp</a:t>
            </a:r>
            <a:endParaRPr lang="en-US" sz="1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E14B7BD-8AB2-4724-97BA-919406DE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014" y="2762505"/>
            <a:ext cx="1657187" cy="430753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38E95B7-F2D7-445C-AF65-AD7E95F91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042" y="3304572"/>
            <a:ext cx="1585666" cy="388605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8824A01-5683-4FE0-92A7-7095CFF698DD}"/>
              </a:ext>
            </a:extLst>
          </p:cNvPr>
          <p:cNvSpPr txBox="1"/>
          <p:nvPr/>
        </p:nvSpPr>
        <p:spPr>
          <a:xfrm>
            <a:off x="447661" y="1159384"/>
            <a:ext cx="19834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Nguồn Tri thức:</a:t>
            </a: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03245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7"/>
          <p:cNvSpPr txBox="1"/>
          <p:nvPr/>
        </p:nvSpPr>
        <p:spPr>
          <a:xfrm>
            <a:off x="1622911" y="2824367"/>
            <a:ext cx="1604693" cy="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Liệt kê những mục kiến thức cần thu thập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9" name="Google Shape;689;p37"/>
          <p:cNvSpPr txBox="1"/>
          <p:nvPr/>
        </p:nvSpPr>
        <p:spPr>
          <a:xfrm>
            <a:off x="3185518" y="2824129"/>
            <a:ext cx="1428568" cy="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Tiến hành thu thập dựa trên các mục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37"/>
          <p:cNvSpPr txBox="1"/>
          <p:nvPr/>
        </p:nvSpPr>
        <p:spPr>
          <a:xfrm>
            <a:off x="4560487" y="2824129"/>
            <a:ext cx="1228163" cy="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Lưu trữ tri thức dưới dạng txt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5" name="Google Shape;695;p37"/>
          <p:cNvCxnSpPr>
            <a:cxnSpLocks/>
            <a:endCxn id="696" idx="5"/>
          </p:cNvCxnSpPr>
          <p:nvPr/>
        </p:nvCxnSpPr>
        <p:spPr>
          <a:xfrm>
            <a:off x="2188447" y="1519139"/>
            <a:ext cx="1098053" cy="1047066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37"/>
          <p:cNvSpPr/>
          <p:nvPr/>
        </p:nvSpPr>
        <p:spPr>
          <a:xfrm flipH="1">
            <a:off x="1686700" y="2461314"/>
            <a:ext cx="1701493" cy="209781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1686701" y="2698536"/>
            <a:ext cx="1701495" cy="192729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698" name="Google Shape;698;p37"/>
          <p:cNvCxnSpPr>
            <a:cxnSpLocks/>
            <a:endCxn id="699" idx="5"/>
          </p:cNvCxnSpPr>
          <p:nvPr/>
        </p:nvCxnSpPr>
        <p:spPr>
          <a:xfrm>
            <a:off x="3282100" y="1524334"/>
            <a:ext cx="1095537" cy="103927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Google Shape;699;p37"/>
          <p:cNvSpPr/>
          <p:nvPr/>
        </p:nvSpPr>
        <p:spPr>
          <a:xfrm flipH="1">
            <a:off x="3258172" y="2456120"/>
            <a:ext cx="1223677" cy="214976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37"/>
          <p:cNvSpPr/>
          <p:nvPr/>
        </p:nvSpPr>
        <p:spPr>
          <a:xfrm>
            <a:off x="3245221" y="2688433"/>
            <a:ext cx="1270509" cy="197638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cxnSp>
        <p:nvCxnSpPr>
          <p:cNvPr id="701" name="Google Shape;701;p37"/>
          <p:cNvCxnSpPr>
            <a:cxnSpLocks/>
          </p:cNvCxnSpPr>
          <p:nvPr/>
        </p:nvCxnSpPr>
        <p:spPr>
          <a:xfrm>
            <a:off x="4351824" y="1467993"/>
            <a:ext cx="1094750" cy="1058774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2" name="Google Shape;702;p37"/>
          <p:cNvSpPr/>
          <p:nvPr/>
        </p:nvSpPr>
        <p:spPr>
          <a:xfrm flipH="1">
            <a:off x="4351824" y="2460013"/>
            <a:ext cx="1223678" cy="211084"/>
          </a:xfrm>
          <a:prstGeom prst="parallelogram">
            <a:avLst>
              <a:gd name="adj" fmla="val 969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03" name="Google Shape;703;p37"/>
          <p:cNvSpPr/>
          <p:nvPr/>
        </p:nvSpPr>
        <p:spPr>
          <a:xfrm>
            <a:off x="4380150" y="2698538"/>
            <a:ext cx="1223675" cy="192728"/>
          </a:xfrm>
          <a:prstGeom prst="parallelogram">
            <a:avLst>
              <a:gd name="adj" fmla="val 9695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9999"/>
              </a:solidFill>
            </a:endParaRPr>
          </a:p>
        </p:txBody>
      </p:sp>
      <p:sp>
        <p:nvSpPr>
          <p:cNvPr id="713" name="Google Shape;713;p37"/>
          <p:cNvSpPr txBox="1"/>
          <p:nvPr/>
        </p:nvSpPr>
        <p:spPr>
          <a:xfrm>
            <a:off x="1569156" y="1794061"/>
            <a:ext cx="731531" cy="25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Bước 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37"/>
          <p:cNvSpPr txBox="1"/>
          <p:nvPr/>
        </p:nvSpPr>
        <p:spPr>
          <a:xfrm>
            <a:off x="2796025" y="1781116"/>
            <a:ext cx="674409" cy="36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Bước</a:t>
            </a:r>
            <a:r>
              <a:rPr lang="vi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37"/>
          <p:cNvSpPr txBox="1"/>
          <p:nvPr/>
        </p:nvSpPr>
        <p:spPr>
          <a:xfrm>
            <a:off x="3819561" y="1757928"/>
            <a:ext cx="701829" cy="36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Bước</a:t>
            </a:r>
            <a:r>
              <a:rPr lang="vi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5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Thu thập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7E4135F-FC14-4F1A-AFC3-FCE1943EE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90"/>
          <a:stretch/>
        </p:blipFill>
        <p:spPr>
          <a:xfrm>
            <a:off x="5973476" y="1111271"/>
            <a:ext cx="2567698" cy="3463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95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6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Hộp Văn bản 11">
            <a:extLst>
              <a:ext uri="{FF2B5EF4-FFF2-40B4-BE49-F238E27FC236}">
                <a16:creationId xmlns:a16="http://schemas.microsoft.com/office/drawing/2014/main" id="{474DD595-852E-44B6-B868-FAB4DEAB1689}"/>
              </a:ext>
            </a:extLst>
          </p:cNvPr>
          <p:cNvSpPr txBox="1"/>
          <p:nvPr/>
        </p:nvSpPr>
        <p:spPr>
          <a:xfrm>
            <a:off x="679837" y="141850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Bên cạnh việc xây dựng kho ngữ liệu. 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5" name="Hộp Văn bản 11">
            <a:extLst>
              <a:ext uri="{FF2B5EF4-FFF2-40B4-BE49-F238E27FC236}">
                <a16:creationId xmlns:a16="http://schemas.microsoft.com/office/drawing/2014/main" id="{870E1A18-F672-4005-84F9-273A3E39238F}"/>
              </a:ext>
            </a:extLst>
          </p:cNvPr>
          <p:cNvSpPr txBox="1"/>
          <p:nvPr/>
        </p:nvSpPr>
        <p:spPr>
          <a:xfrm>
            <a:off x="679836" y="1910030"/>
            <a:ext cx="56863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just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Xây dựng một tập dữ liệu có cấu trúc để phục vụ cho mô hình máy học nhằm phân loại ý định của người dùng (User Intent Classification) và phân loại ngữ cảnh (Context Classification). 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6" name="Hộp Văn bản 11">
            <a:extLst>
              <a:ext uri="{FF2B5EF4-FFF2-40B4-BE49-F238E27FC236}">
                <a16:creationId xmlns:a16="http://schemas.microsoft.com/office/drawing/2014/main" id="{7B13CCA7-3694-49A7-AF16-A650CC1605BC}"/>
              </a:ext>
            </a:extLst>
          </p:cNvPr>
          <p:cNvSpPr txBox="1"/>
          <p:nvPr/>
        </p:nvSpPr>
        <p:spPr>
          <a:xfrm>
            <a:off x="679836" y="3140223"/>
            <a:ext cx="56863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just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Ý định hay ngữ cảnh tương ứng với mỗi câu sẽ là nhãn cho 2 mô hình máy học (mô hình dự đoán ý định và mô hình dự đoán ngữ cảnh)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7989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7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3E50C-A4FC-47ED-8D3B-94B25A856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84" y="2571750"/>
            <a:ext cx="7134225" cy="15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91933-A4CE-4494-9D1A-BD35BF4B8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84" y="1138237"/>
            <a:ext cx="7134224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8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Hộp Văn bản 11">
            <a:extLst>
              <a:ext uri="{FF2B5EF4-FFF2-40B4-BE49-F238E27FC236}">
                <a16:creationId xmlns:a16="http://schemas.microsoft.com/office/drawing/2014/main" id="{474DD595-852E-44B6-B868-FAB4DEAB1689}"/>
              </a:ext>
            </a:extLst>
          </p:cNvPr>
          <p:cNvSpPr txBox="1"/>
          <p:nvPr/>
        </p:nvSpPr>
        <p:spPr>
          <a:xfrm>
            <a:off x="679837" y="1418501"/>
            <a:ext cx="3296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Chia ý định người dùng ra thành 8 lớp: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7" name="Hộp Văn bản 11">
            <a:extLst>
              <a:ext uri="{FF2B5EF4-FFF2-40B4-BE49-F238E27FC236}">
                <a16:creationId xmlns:a16="http://schemas.microsoft.com/office/drawing/2014/main" id="{EB70CA1B-6428-40EA-AC6C-948A357DACC5}"/>
              </a:ext>
            </a:extLst>
          </p:cNvPr>
          <p:cNvSpPr txBox="1"/>
          <p:nvPr/>
        </p:nvSpPr>
        <p:spPr>
          <a:xfrm>
            <a:off x="860414" y="2112214"/>
            <a:ext cx="2226996" cy="1312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1.  Agree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2. Disagree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3. Info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4. Greeting</a:t>
            </a:r>
          </a:p>
        </p:txBody>
      </p:sp>
      <p:sp>
        <p:nvSpPr>
          <p:cNvPr id="8" name="Hộp Văn bản 11">
            <a:extLst>
              <a:ext uri="{FF2B5EF4-FFF2-40B4-BE49-F238E27FC236}">
                <a16:creationId xmlns:a16="http://schemas.microsoft.com/office/drawing/2014/main" id="{8C5E2CED-A0E5-4F88-8AAB-0F2BB47244A7}"/>
              </a:ext>
            </a:extLst>
          </p:cNvPr>
          <p:cNvSpPr txBox="1"/>
          <p:nvPr/>
        </p:nvSpPr>
        <p:spPr>
          <a:xfrm>
            <a:off x="2854999" y="2112214"/>
            <a:ext cx="2042581" cy="1312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5. Define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6. Compare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7. Apply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Montserrat"/>
              </a:rPr>
              <a:t>8. Other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9" name="Hộp Văn bản 11">
            <a:extLst>
              <a:ext uri="{FF2B5EF4-FFF2-40B4-BE49-F238E27FC236}">
                <a16:creationId xmlns:a16="http://schemas.microsoft.com/office/drawing/2014/main" id="{755D7136-8919-40C1-9230-F7402DDAFC00}"/>
              </a:ext>
            </a:extLst>
          </p:cNvPr>
          <p:cNvSpPr txBox="1"/>
          <p:nvPr/>
        </p:nvSpPr>
        <p:spPr>
          <a:xfrm>
            <a:off x="5063837" y="1421859"/>
            <a:ext cx="3400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Chia ngữ cảnh thành 2 lớp: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0" name="Hộp Văn bản 11">
            <a:extLst>
              <a:ext uri="{FF2B5EF4-FFF2-40B4-BE49-F238E27FC236}">
                <a16:creationId xmlns:a16="http://schemas.microsoft.com/office/drawing/2014/main" id="{5188D3E6-FC96-48F0-AAF7-FA44ED2FDF27}"/>
              </a:ext>
            </a:extLst>
          </p:cNvPr>
          <p:cNvSpPr txBox="1"/>
          <p:nvPr/>
        </p:nvSpPr>
        <p:spPr>
          <a:xfrm>
            <a:off x="5328505" y="2112214"/>
            <a:ext cx="2226996" cy="668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1. General</a:t>
            </a:r>
          </a:p>
          <a:p>
            <a:pPr marR="0" lvl="0" algn="just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</a:pPr>
            <a:r>
              <a:rPr lang="en-US" sz="1600">
                <a:solidFill>
                  <a:srgbClr val="FFFFFF"/>
                </a:solidFill>
                <a:latin typeface="Montserrat"/>
              </a:rPr>
              <a:t>2. Cpp</a:t>
            </a:r>
          </a:p>
        </p:txBody>
      </p:sp>
    </p:spTree>
    <p:extLst>
      <p:ext uri="{BB962C8B-B14F-4D97-AF65-F5344CB8AC3E}">
        <p14:creationId xmlns:p14="http://schemas.microsoft.com/office/powerpoint/2010/main" val="24992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3ADABCA-890F-4673-A140-97EE969C7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 smtClean="0"/>
              <a:t>9</a:t>
            </a:fld>
            <a:endParaRPr lang="vi"/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E8D845B8-10EE-49E3-B56C-4481EE8F33A4}"/>
              </a:ext>
            </a:extLst>
          </p:cNvPr>
          <p:cNvSpPr txBox="1"/>
          <p:nvPr/>
        </p:nvSpPr>
        <p:spPr>
          <a:xfrm>
            <a:off x="679837" y="511802"/>
            <a:ext cx="2588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 chức tri thức</a:t>
            </a:r>
            <a:endParaRPr lang="en-US" sz="2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Hộp Văn bản 11">
            <a:extLst>
              <a:ext uri="{FF2B5EF4-FFF2-40B4-BE49-F238E27FC236}">
                <a16:creationId xmlns:a16="http://schemas.microsoft.com/office/drawing/2014/main" id="{474DD595-852E-44B6-B868-FAB4DEAB1689}"/>
              </a:ext>
            </a:extLst>
          </p:cNvPr>
          <p:cNvSpPr txBox="1"/>
          <p:nvPr/>
        </p:nvSpPr>
        <p:spPr>
          <a:xfrm>
            <a:off x="679837" y="1418501"/>
            <a:ext cx="32964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sz="1600">
                <a:solidFill>
                  <a:srgbClr val="FFFFFF"/>
                </a:solidFill>
                <a:latin typeface="Montserrat"/>
                <a:sym typeface="Montserrat"/>
              </a:rPr>
              <a:t>Xây dựng hệ cơ sở tri thức:</a:t>
            </a:r>
            <a:endParaRPr lang="en-US" sz="1600" dirty="0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13" name="Hộp Văn bản 11">
            <a:extLst>
              <a:ext uri="{FF2B5EF4-FFF2-40B4-BE49-F238E27FC236}">
                <a16:creationId xmlns:a16="http://schemas.microsoft.com/office/drawing/2014/main" id="{45F1E28A-60DE-4C79-963E-8887BB196D4A}"/>
              </a:ext>
            </a:extLst>
          </p:cNvPr>
          <p:cNvSpPr txBox="1"/>
          <p:nvPr/>
        </p:nvSpPr>
        <p:spPr>
          <a:xfrm>
            <a:off x="679837" y="1986062"/>
            <a:ext cx="53653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Thuật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ngữ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lập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trình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": {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Ngữ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cảnh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": {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    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Dạng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truy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vấn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1“ (ý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): [“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nội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dung"],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    "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Dạng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truy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vấn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2" (ý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): : [“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nội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dung"],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    "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Dạng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câu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truy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vấn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3“ (ý 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định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): : [“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nội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dung"],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    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Nguồn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": [“</a:t>
            </a:r>
            <a:r>
              <a:rPr lang="en-US" dirty="0" err="1">
                <a:solidFill>
                  <a:srgbClr val="FFFFFF"/>
                </a:solidFill>
                <a:latin typeface="Montserrat"/>
                <a:sym typeface="Montserrat"/>
              </a:rPr>
              <a:t>nội</a:t>
            </a: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dung"]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    }</a:t>
            </a:r>
          </a:p>
          <a:p>
            <a:pPr marL="114300">
              <a:buClr>
                <a:srgbClr val="FFFFFF"/>
              </a:buClr>
              <a:buSzPts val="1800"/>
            </a:pPr>
            <a:r>
              <a:rPr lang="en-US" dirty="0">
                <a:solidFill>
                  <a:srgbClr val="FFFFFF"/>
                </a:solidFill>
                <a:latin typeface="Montserrat"/>
                <a:sym typeface="Montserrat"/>
              </a:rPr>
              <a:t>    },</a:t>
            </a:r>
          </a:p>
        </p:txBody>
      </p:sp>
      <p:pic>
        <p:nvPicPr>
          <p:cNvPr id="26" name="Graphic 25" descr="A molecule">
            <a:extLst>
              <a:ext uri="{FF2B5EF4-FFF2-40B4-BE49-F238E27FC236}">
                <a16:creationId xmlns:a16="http://schemas.microsoft.com/office/drawing/2014/main" id="{6F8BFFB7-7B48-4224-81EB-2DD8E014A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3916" y="1350654"/>
            <a:ext cx="2602910" cy="2221195"/>
          </a:xfrm>
          <a:prstGeom prst="rect">
            <a:avLst/>
          </a:prstGeom>
        </p:spPr>
      </p:pic>
      <p:pic>
        <p:nvPicPr>
          <p:cNvPr id="28" name="Graphic 27" descr="A molecule">
            <a:extLst>
              <a:ext uri="{FF2B5EF4-FFF2-40B4-BE49-F238E27FC236}">
                <a16:creationId xmlns:a16="http://schemas.microsoft.com/office/drawing/2014/main" id="{61B7FA57-84B1-4183-AC74-E2C7310B0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3802" y="1860052"/>
            <a:ext cx="2602910" cy="2221195"/>
          </a:xfrm>
          <a:prstGeom prst="rect">
            <a:avLst/>
          </a:prstGeom>
        </p:spPr>
      </p:pic>
      <p:pic>
        <p:nvPicPr>
          <p:cNvPr id="29" name="Graphic 28" descr="A molecule">
            <a:extLst>
              <a:ext uri="{FF2B5EF4-FFF2-40B4-BE49-F238E27FC236}">
                <a16:creationId xmlns:a16="http://schemas.microsoft.com/office/drawing/2014/main" id="{CF8E4459-2C96-41C8-B07E-7CA4D719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4030" y="1855528"/>
            <a:ext cx="2602910" cy="22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2447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ED9DE88C9A0B4F855F48B5621C332F" ma:contentTypeVersion="8" ma:contentTypeDescription="Create a new document." ma:contentTypeScope="" ma:versionID="aeaeba3b6ac5dc711ab2f239ab69372a">
  <xsd:schema xmlns:xsd="http://www.w3.org/2001/XMLSchema" xmlns:xs="http://www.w3.org/2001/XMLSchema" xmlns:p="http://schemas.microsoft.com/office/2006/metadata/properties" xmlns:ns3="3f1ec511-f7f7-42ec-871d-7c436ec7a518" targetNamespace="http://schemas.microsoft.com/office/2006/metadata/properties" ma:root="true" ma:fieldsID="6a7dd4bd604de62e7c9113fd95114be1" ns3:_="">
    <xsd:import namespace="3f1ec511-f7f7-42ec-871d-7c436ec7a5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1ec511-f7f7-42ec-871d-7c436ec7a5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4D1B4B-5181-4CD2-9640-56CECA3F82DE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3f1ec511-f7f7-42ec-871d-7c436ec7a518"/>
  </ds:schemaRefs>
</ds:datastoreItem>
</file>

<file path=customXml/itemProps2.xml><?xml version="1.0" encoding="utf-8"?>
<ds:datastoreItem xmlns:ds="http://schemas.openxmlformats.org/officeDocument/2006/customXml" ds:itemID="{3CB31A21-F658-4155-AB92-423F168ECE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1ec511-f7f7-42ec-871d-7c436ec7a5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931C42-FEC3-44E2-A648-6A75B46636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564</Words>
  <Application>Microsoft Office PowerPoint</Application>
  <PresentationFormat>Trình chiếu Trên màn hình (16:9)</PresentationFormat>
  <Paragraphs>83</Paragraphs>
  <Slides>13</Slides>
  <Notes>13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0" baseType="lpstr">
      <vt:lpstr>Arial</vt:lpstr>
      <vt:lpstr>Lato</vt:lpstr>
      <vt:lpstr>Roboto</vt:lpstr>
      <vt:lpstr>Bodoni MT</vt:lpstr>
      <vt:lpstr>Montserrat</vt:lpstr>
      <vt:lpstr>Open Sans</vt:lpstr>
      <vt:lpstr>Focus</vt:lpstr>
      <vt:lpstr>Các hệ cơ sở tri thức</vt:lpstr>
      <vt:lpstr>Nội dung: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Thank You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Lâm Hoàng Khánh</dc:creator>
  <cp:lastModifiedBy>Lam Hoang Khanh</cp:lastModifiedBy>
  <cp:revision>14</cp:revision>
  <dcterms:modified xsi:type="dcterms:W3CDTF">2021-12-14T16:27:24Z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0x0101001AED9DE88C9A0B4F855F48B5621C332F</vt:lpwstr>
  </property>
</Properties>
</file>